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3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media/image13.png" ContentType="image/png"/>
  <Override PartName="/ppt/media/image14.png" ContentType="image/png"/>
  <Override PartName="/ppt/media/image9.png" ContentType="image/png"/>
  <Override PartName="/ppt/media/image1.wmf" ContentType="image/x-wmf"/>
  <Override PartName="/ppt/media/image2.wmf" ContentType="image/x-wmf"/>
  <Override PartName="/ppt/media/image3.wmf" ContentType="image/x-wmf"/>
  <Override PartName="/ppt/media/image8.jpeg" ContentType="image/jpeg"/>
  <Override PartName="/ppt/media/image4.wmf" ContentType="image/x-wmf"/>
  <Override PartName="/ppt/media/image10.png" ContentType="image/png"/>
  <Override PartName="/ppt/media/image5.wmf" ContentType="image/x-wmf"/>
  <Override PartName="/ppt/media/image11.png" ContentType="image/png"/>
  <Override PartName="/ppt/media/image6.wmf" ContentType="image/x-wmf"/>
  <Override PartName="/ppt/media/image7.png" ContentType="image/png"/>
  <Override PartName="/ppt/media/image12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296B4A3-F1AA-4153-9290-92C03D57019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58120" cy="4435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1781C2D-7542-40DF-A898-187F072A7DE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58320" cy="341532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2720" cy="4101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D5EC126-A6BA-4B66-8C10-6DCB9D0A689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9240" cy="305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9240" cy="305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CF3CA66-FC1A-4869-A2D5-5F36A34013B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2B06E7-E3D9-473B-9ED5-CDB5B3CE8B3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A2C4156-65F9-4F1F-80E8-FA986E3F12D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2EED30-3760-4989-AE34-72F0B2EFBC6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2C85D31-9021-4592-A0B8-5D8AA9E264A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9240" cy="305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741ABFF-77AF-4560-BE04-9BDC4205931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DA92121-F1B9-41B0-9915-F79F830D64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CD24457-829C-40E9-A6DE-ADD77FCA6B7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CF94ED-3BBE-4D6E-8A8F-38CB22E1BB8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6522E7F-0341-4FA3-B5CA-A08D6B7052E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71BA522-449E-4A9B-8A39-C5317F30E0D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56BDCD9-67D3-4716-8875-33AE9E4CA10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176AA6B-4213-43B4-9258-1A4B4145495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180878A-08EE-465A-A419-09675BCE4D9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F21A22B-16C4-437D-BE72-0CBBEE3C902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76E6CDE-02CE-4BEA-A310-B14F155D493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36DF3FA-762A-4CDA-8B42-529B09F2178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9240" cy="305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8D4986D-1B7C-468B-A584-88DDE8557D7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4F2C331-CF60-46C3-8ECD-63FFFC7F52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5660FAC-2467-4F83-A737-BCF1E768D2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D09AD88-290D-4D9C-9F55-EA2B49B6B4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21DEA6E-FB47-46DD-8023-F878CE78E8A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6E49D99-2D9E-4A23-8980-ADAB357D289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9240" cy="305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BAD1068-55E1-4257-B73B-EFAF2058096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997ECC8-155D-4B37-9831-7C447EECC43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A43770B-0CEA-4298-AC98-9BEBD38FBB1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B575E72-7DE4-4F00-BD15-F0FF31DB530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5E72215-1E7B-4A76-AD8F-5FF9B2C38C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6AD9BD6-3F21-4017-B50C-12B8F453952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457200" y="160200"/>
            <a:ext cx="8229240" cy="305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498BC57-1AFB-412E-A89C-3FD236A2DCD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F71520C-C278-4774-A192-BD505D48032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D5BDBA5-98D5-4309-B99B-C8974E0178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20FBE6B-C64D-4A34-AD19-D8947ADCB0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F0478D5-FB8F-4D0F-ACB4-EEE89CF3065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DEC8420-C10F-48B5-80EA-40580CA920B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612EF9C-82AC-4996-BE9C-AEEE3F849F1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wm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wmf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0040" cy="4172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0040" cy="41724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0040" cy="41724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3360" cy="43056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9240" cy="7347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914400"/>
            <a:ext cx="8229240" cy="52113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dt" idx="1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ftr" idx="2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sldNum" idx="3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7C2C5F05-39DE-4E1C-A99E-B127C7D6CCE9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6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3360" cy="430560"/>
          </a:xfrm>
          <a:prstGeom prst="rect">
            <a:avLst/>
          </a:prstGeom>
          <a:ln w="0">
            <a:noFill/>
          </a:ln>
        </p:spPr>
      </p:pic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dt" idx="4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ftr" idx="5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sldNum" idx="6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EA22FC1D-BA52-4C0E-8302-2977B1914E86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07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3000" cy="43020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ftr" idx="7"/>
          </p:nvPr>
        </p:nvSpPr>
        <p:spPr>
          <a:xfrm>
            <a:off x="3124080" y="6245280"/>
            <a:ext cx="2894760" cy="47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ldNum" idx="8"/>
          </p:nvPr>
        </p:nvSpPr>
        <p:spPr>
          <a:xfrm>
            <a:off x="6553080" y="6245280"/>
            <a:ext cx="2133000" cy="47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FA4278F3-5761-4E55-B0AC-8BFDB239861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dt" idx="9"/>
          </p:nvPr>
        </p:nvSpPr>
        <p:spPr>
          <a:xfrm>
            <a:off x="457200" y="6245280"/>
            <a:ext cx="2133000" cy="47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5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5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5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1400" cy="6838920"/>
          </a:xfrm>
          <a:prstGeom prst="rect">
            <a:avLst/>
          </a:prstGeom>
          <a:ln w="0">
            <a:noFill/>
          </a:ln>
        </p:spPr>
      </p:pic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58720" cy="14562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Exam 1 Preparation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7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58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68200" cy="437436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880" cy="734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Exam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128160" y="914400"/>
            <a:ext cx="8850240" cy="5278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rmAutofit fontScale="85000"/>
          </a:bodyPr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Given in class on Tuesday, February 25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CLOSED book, open calculator (scientific is sufficient)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Can bring note sheet: one page front and back OR two pages one sided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Have entire class period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2-3 Numerical Problems (~20 pts), 1-2 True/False (5 pts)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Previous Exams posted on Canvas: Files -&gt; Previous Exam 1s</a:t>
            </a:r>
            <a:endParaRPr b="0" lang="en-US" sz="3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Versions with and without solutions</a:t>
            </a:r>
            <a:endParaRPr b="0" lang="en-US" sz="3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Look at version w/o solution first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13" descr=""/>
          <p:cNvPicPr/>
          <p:nvPr/>
        </p:nvPicPr>
        <p:blipFill>
          <a:blip r:embed="rId1"/>
          <a:stretch/>
        </p:blipFill>
        <p:spPr>
          <a:xfrm>
            <a:off x="1742400" y="210240"/>
            <a:ext cx="5764680" cy="5888520"/>
          </a:xfrm>
          <a:prstGeom prst="rect">
            <a:avLst/>
          </a:prstGeom>
          <a:ln w="0">
            <a:noFill/>
          </a:ln>
        </p:spPr>
      </p:pic>
      <p:sp>
        <p:nvSpPr>
          <p:cNvPr id="262" name="TextBox 3"/>
          <p:cNvSpPr/>
          <p:nvPr/>
        </p:nvSpPr>
        <p:spPr>
          <a:xfrm>
            <a:off x="2252520" y="691200"/>
            <a:ext cx="1679760" cy="14612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Do u think I can skip studying since when we get a cheat sheet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3" name="TextBox 4"/>
          <p:cNvSpPr/>
          <p:nvPr/>
        </p:nvSpPr>
        <p:spPr>
          <a:xfrm>
            <a:off x="5099760" y="3421440"/>
            <a:ext cx="1820880" cy="8197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nah because u still need to know which eqn to use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8880" cy="734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Topics to Study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57200" y="914400"/>
            <a:ext cx="8228880" cy="5211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t">
            <a:noAutofit/>
          </a:bodyPr>
          <a:p>
            <a:pPr marL="343080" indent="-343080" algn="ctr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[Not an exhaustive list: Exam covers all content up to the end of the quadrotor control discussion]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Notation and nomenclature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Symbols and words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Rotations and Euler angles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Vector derivatives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Aircraft state vector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Aircraft equations of motion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Quadrotor equations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Linearization</a:t>
            </a:r>
            <a:endParaRPr b="0" lang="en-US" sz="20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Derivatives (product, chain, quotient rules, trig functions present in EOM)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Eigenvalues and solutions to linear ODEs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True / False Justification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Formality: Casual conversation &lt; T/F Justification &lt;= </a:t>
            </a:r>
            <a:r>
              <a:rPr b="0" lang="en-US" sz="3200" spc="-1" strike="noStrike">
                <a:latin typeface="Arial"/>
              </a:rPr>
              <a:t>Mathematical Proof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Must be a logical argument that is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Clear: Each step should follow immediately from previous ones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Precise: Appropriate terms and symbols must be used correctly </a:t>
            </a:r>
            <a:r>
              <a:rPr b="0" lang="en-US" sz="2800" spc="-1" strike="noStrike">
                <a:latin typeface="Arial"/>
              </a:rPr>
              <a:t>as defined in class, or a clear definition must be given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Complete: All relevant cases and possibilities must be </a:t>
            </a:r>
            <a:r>
              <a:rPr b="0" lang="en-US" sz="2800" spc="-1" strike="noStrike">
                <a:latin typeface="Arial"/>
              </a:rPr>
              <a:t>accounted for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Correct: The justification must not contain any incorrect </a:t>
            </a:r>
            <a:r>
              <a:rPr b="0" lang="en-US" sz="2800" spc="-1" strike="noStrike">
                <a:latin typeface="Arial"/>
              </a:rPr>
              <a:t>statements or logical steps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Concise: The justification should not be needlessly long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[Not graded, but useful in the real world: Insight and </a:t>
            </a:r>
            <a:r>
              <a:rPr b="0" lang="en-US" sz="3200" spc="-1" strike="noStrike">
                <a:latin typeface="Arial"/>
              </a:rPr>
              <a:t>elegance – does the justification explain </a:t>
            </a:r>
            <a:r>
              <a:rPr b="0" i="1" lang="en-US" sz="3200" spc="-1" strike="noStrike">
                <a:latin typeface="Arial"/>
              </a:rPr>
              <a:t>why</a:t>
            </a:r>
            <a:r>
              <a:rPr b="0" lang="en-US" sz="3200" spc="-1" strike="noStrike">
                <a:latin typeface="Arial"/>
              </a:rPr>
              <a:t> the </a:t>
            </a:r>
            <a:r>
              <a:rPr b="0" lang="en-US" sz="3200" spc="-1" strike="noStrike">
                <a:latin typeface="Arial"/>
              </a:rPr>
              <a:t>statement is true of false</a:t>
            </a:r>
            <a:r>
              <a:rPr b="0" lang="en-US" sz="3200" spc="-1" strike="noStrike">
                <a:latin typeface="Arial"/>
              </a:rPr>
              <a:t>]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Justification Strategy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Write down relevant equations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Convince </a:t>
            </a:r>
            <a:r>
              <a:rPr b="0" i="1" lang="en-US" sz="3200" spc="-1" strike="noStrike">
                <a:latin typeface="Arial"/>
              </a:rPr>
              <a:t>yourself</a:t>
            </a:r>
            <a:r>
              <a:rPr b="0" lang="en-US" sz="3200" spc="-1" strike="noStrike">
                <a:latin typeface="Arial"/>
              </a:rPr>
              <a:t> whether the statement is true or false.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Write down your justification using words, equations, and/or numbers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tarSymbol"/>
              <a:buAutoNum type="alphaLcParenR"/>
            </a:pPr>
            <a:r>
              <a:rPr b="0" lang="en-US" sz="2800" spc="-1" strike="noStrike">
                <a:latin typeface="Arial"/>
              </a:rPr>
              <a:t> </a:t>
            </a:r>
            <a:r>
              <a:rPr b="0" lang="en-US" sz="2800" spc="-1" strike="noStrike">
                <a:latin typeface="Arial"/>
              </a:rPr>
              <a:t>If the statement is true, try to prove directly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Font typeface="StarSymbol"/>
              <a:buAutoNum type="alphaLcParenR"/>
            </a:pPr>
            <a:r>
              <a:rPr b="0" lang="en-US" sz="2800" spc="-1" strike="noStrike">
                <a:latin typeface="Arial"/>
              </a:rPr>
              <a:t> </a:t>
            </a:r>
            <a:r>
              <a:rPr b="0" lang="en-US" sz="2800" spc="-1" strike="noStrike">
                <a:latin typeface="Arial"/>
              </a:rPr>
              <a:t>If the statement is false, try to find a </a:t>
            </a:r>
            <a:r>
              <a:rPr b="1" lang="en-US" sz="2800" spc="-1" strike="noStrike">
                <a:latin typeface="Arial"/>
              </a:rPr>
              <a:t>counterexample</a:t>
            </a:r>
            <a:r>
              <a:rPr b="0" lang="en-US" sz="2800" spc="-1" strike="noStrike">
                <a:latin typeface="Arial"/>
              </a:rPr>
              <a:t> (or disprove directly)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latin typeface="Arial"/>
              </a:rPr>
              <a:t> </a:t>
            </a:r>
            <a:r>
              <a:rPr b="0" lang="en-US" sz="3200" spc="-1" strike="noStrike">
                <a:latin typeface="Arial"/>
              </a:rPr>
              <a:t>Cross out any work that is not part of your justification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2021: Problem 1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Picture 1" descr="A picture containing text&#10;&#10;Description automatically generated"/>
          <p:cNvPicPr/>
          <p:nvPr/>
        </p:nvPicPr>
        <p:blipFill>
          <a:blip r:embed="rId1"/>
          <a:stretch/>
        </p:blipFill>
        <p:spPr>
          <a:xfrm>
            <a:off x="622440" y="1110240"/>
            <a:ext cx="7911720" cy="1132920"/>
          </a:xfrm>
          <a:prstGeom prst="rect">
            <a:avLst/>
          </a:prstGeom>
          <a:ln w="0">
            <a:noFill/>
          </a:ln>
        </p:spPr>
      </p:pic>
      <p:pic>
        <p:nvPicPr>
          <p:cNvPr id="272" name="Picture 2" descr="Text, letter&#10;&#10;Description automatically generated"/>
          <p:cNvPicPr/>
          <p:nvPr/>
        </p:nvPicPr>
        <p:blipFill>
          <a:blip r:embed="rId2"/>
          <a:stretch/>
        </p:blipFill>
        <p:spPr>
          <a:xfrm>
            <a:off x="645480" y="2330280"/>
            <a:ext cx="7924320" cy="3735360"/>
          </a:xfrm>
          <a:prstGeom prst="rect">
            <a:avLst/>
          </a:prstGeom>
          <a:ln w="0">
            <a:noFill/>
          </a:ln>
        </p:spPr>
      </p:pic>
      <p:sp>
        <p:nvSpPr>
          <p:cNvPr id="273" name=""/>
          <p:cNvSpPr txBox="1"/>
          <p:nvPr/>
        </p:nvSpPr>
        <p:spPr>
          <a:xfrm>
            <a:off x="2286000" y="2330280"/>
            <a:ext cx="41767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(From a previous year, contains insight)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2021: Problem 1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5" name="Picture 6" descr="A picture containing text&#10;&#10;Description automatically generated"/>
          <p:cNvPicPr/>
          <p:nvPr/>
        </p:nvPicPr>
        <p:blipFill>
          <a:blip r:embed="rId1"/>
          <a:stretch/>
        </p:blipFill>
        <p:spPr>
          <a:xfrm>
            <a:off x="622440" y="1110240"/>
            <a:ext cx="7911720" cy="1132920"/>
          </a:xfrm>
          <a:prstGeom prst="rect">
            <a:avLst/>
          </a:prstGeom>
          <a:ln w="0">
            <a:noFill/>
          </a:ln>
        </p:spPr>
      </p:pic>
      <p:pic>
        <p:nvPicPr>
          <p:cNvPr id="276" name="" descr=""/>
          <p:cNvPicPr/>
          <p:nvPr/>
        </p:nvPicPr>
        <p:blipFill>
          <a:blip r:embed="rId2"/>
          <a:stretch/>
        </p:blipFill>
        <p:spPr>
          <a:xfrm>
            <a:off x="1000440" y="2971800"/>
            <a:ext cx="7457760" cy="3180960"/>
          </a:xfrm>
          <a:prstGeom prst="rect">
            <a:avLst/>
          </a:prstGeom>
          <a:ln w="0">
            <a:noFill/>
          </a:ln>
        </p:spPr>
      </p:pic>
      <p:sp>
        <p:nvSpPr>
          <p:cNvPr id="277" name=""/>
          <p:cNvSpPr txBox="1"/>
          <p:nvPr/>
        </p:nvSpPr>
        <p:spPr>
          <a:xfrm>
            <a:off x="685800" y="2396880"/>
            <a:ext cx="40852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Concise solution appropriate for exam: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160200"/>
            <a:ext cx="8229240" cy="658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2021: Problem 1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9" name="Picture 4" descr="A picture containing text&#10;&#10;Description automatically generated"/>
          <p:cNvPicPr/>
          <p:nvPr/>
        </p:nvPicPr>
        <p:blipFill>
          <a:blip r:embed="rId1"/>
          <a:stretch/>
        </p:blipFill>
        <p:spPr>
          <a:xfrm>
            <a:off x="622440" y="1110240"/>
            <a:ext cx="7911720" cy="1132920"/>
          </a:xfrm>
          <a:prstGeom prst="rect">
            <a:avLst/>
          </a:prstGeom>
          <a:ln w="0">
            <a:noFill/>
          </a:ln>
        </p:spPr>
      </p:pic>
      <p:sp>
        <p:nvSpPr>
          <p:cNvPr id="280" name="TextBox 2"/>
          <p:cNvSpPr/>
          <p:nvPr/>
        </p:nvSpPr>
        <p:spPr>
          <a:xfrm>
            <a:off x="914400" y="2971800"/>
            <a:ext cx="7104600" cy="255852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Biggest Issues: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Not recognizing that acceleration has two terms, one due to changing terms and one due to rotation.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Including irrelevant information. For example, wind has nothing to do with this problem but was mentioned multiple times.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Making incorrect statements. For example, the total force being zero does not mean X=Y=Z=0 (the aerodynamic force terms).</a:t>
            </a:r>
            <a:endParaRPr b="0" lang="en-US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Not having a logical or clear explanation. Just giving an equation is not enough to provide a justification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46196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2025-02-18T10:28:04Z</dcterms:modified>
  <cp:revision>386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